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17348200" cy="9753600"/>
  <p:embeddedFontLst>
    <p:embeddedFont>
      <p:font typeface="Chau Philomene One"/>
      <p:regular r:id="rId29"/>
      <p:italic r:id="rId30"/>
    </p:embeddedFont>
    <p:embeddedFont>
      <p:font typeface="BenchNine"/>
      <p:regular r:id="rId31"/>
      <p:bold r:id="rId32"/>
    </p:embeddedFont>
    <p:embeddedFont>
      <p:font typeface="Work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62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hauPhilomene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nchNine-regular.fntdata"/><Relationship Id="rId30" Type="http://schemas.openxmlformats.org/officeDocument/2006/relationships/font" Target="fonts/ChauPhilomeneOne-italic.fntdata"/><Relationship Id="rId11" Type="http://schemas.openxmlformats.org/officeDocument/2006/relationships/slide" Target="slides/slide6.xml"/><Relationship Id="rId33" Type="http://schemas.openxmlformats.org/officeDocument/2006/relationships/font" Target="fonts/WorkSans-regular.fntdata"/><Relationship Id="rId10" Type="http://schemas.openxmlformats.org/officeDocument/2006/relationships/slide" Target="slides/slide5.xml"/><Relationship Id="rId32" Type="http://schemas.openxmlformats.org/officeDocument/2006/relationships/font" Target="fonts/BenchNine-bold.fntdata"/><Relationship Id="rId13" Type="http://schemas.openxmlformats.org/officeDocument/2006/relationships/slide" Target="slides/slide8.xml"/><Relationship Id="rId35" Type="http://schemas.openxmlformats.org/officeDocument/2006/relationships/font" Target="fonts/WorkSans-italic.fntdata"/><Relationship Id="rId12" Type="http://schemas.openxmlformats.org/officeDocument/2006/relationships/slide" Target="slides/slide7.xml"/><Relationship Id="rId34" Type="http://schemas.openxmlformats.org/officeDocument/2006/relationships/font" Target="fonts/Work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Work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d633dbd9_0_95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74d633dbd9_0_9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4d633dbd9_1_2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74d633dbd9_1_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d633dbd9_1_65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74d633dbd9_1_6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d633dbd9_1_72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74d633dbd9_1_7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4d633dbd9_1_98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74d633dbd9_1_9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d633dbd9_1_87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74d633dbd9_1_8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4d633dbd9_1_114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74d633dbd9_1_11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d633dbd9_2_0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74d633dbd9_2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d633dbd9_2_32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74d633dbd9_2_3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4d633dbd9_0_64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74d633dbd9_0_6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4d633dbd9_0_172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4d633dbd9_0_17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5422900" y="731838"/>
            <a:ext cx="65024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4d633dbd9_3_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4d633dbd9_3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4d633dbd9_0_0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4d633dbd9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4d633dbd9_0_183:notes"/>
          <p:cNvSpPr/>
          <p:nvPr>
            <p:ph idx="2" type="sldImg"/>
          </p:nvPr>
        </p:nvSpPr>
        <p:spPr>
          <a:xfrm>
            <a:off x="2894747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4d633dbd9_0_18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4d633dbd9_0_81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74d633dbd9_0_81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d633dbd9_0_107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74d633dbd9_0_10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5422900" y="731838"/>
            <a:ext cx="65024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e2c3f393_5_6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74e2c3f393_5_6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5422900" y="731838"/>
            <a:ext cx="65024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1734800" y="4632950"/>
            <a:ext cx="13878601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d633dbd9_1_12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74d633dbd9_1_1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d633dbd9_1_27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74d633dbd9_1_2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4d633dbd9_0_115:notes"/>
          <p:cNvSpPr/>
          <p:nvPr>
            <p:ph idx="2" type="sldImg"/>
          </p:nvPr>
        </p:nvSpPr>
        <p:spPr>
          <a:xfrm>
            <a:off x="5422900" y="731838"/>
            <a:ext cx="6502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74d633dbd9_0_115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85000" y="1816940"/>
            <a:ext cx="6174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i="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206600" y="2908725"/>
            <a:ext cx="27309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  <p15:guide id="2" orient="horz" pos="170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8303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i="0" sz="14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95200" y="36335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3451201" y="321206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i="0" sz="14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3616050" y="36335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60720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i="0" sz="14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5" type="subTitle"/>
          </p:nvPr>
        </p:nvSpPr>
        <p:spPr>
          <a:xfrm>
            <a:off x="6236900" y="3633572"/>
            <a:ext cx="1911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D4F40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6" type="title"/>
          </p:nvPr>
        </p:nvSpPr>
        <p:spPr>
          <a:xfrm>
            <a:off x="830350" y="25904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7" type="title"/>
          </p:nvPr>
        </p:nvSpPr>
        <p:spPr>
          <a:xfrm>
            <a:off x="3451200" y="25904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8" type="title"/>
          </p:nvPr>
        </p:nvSpPr>
        <p:spPr>
          <a:xfrm>
            <a:off x="6072050" y="25904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9" type="title"/>
          </p:nvPr>
        </p:nvSpPr>
        <p:spPr>
          <a:xfrm>
            <a:off x="705000" y="2653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i="0" sz="240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  <p15:guide id="2" pos="617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">
  <p:cSld name="OBJEC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804925" y="1812419"/>
            <a:ext cx="15342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i="0"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698750" y="2845443"/>
            <a:ext cx="1746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C6D9B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  <p15:guide id="2" orient="horz" pos="1715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1">
  <p:cSld name="CUSTOM_1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 flipH="1">
            <a:off x="1600688" y="2926525"/>
            <a:ext cx="4456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i="0" sz="2500">
                <a:solidFill>
                  <a:srgbClr val="4D4F4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 flipH="1">
            <a:off x="1600688" y="3625900"/>
            <a:ext cx="3339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4D4F4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4D4F40"/>
                </a:solidFill>
              </a:defRPr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 flipH="1">
            <a:off x="6505500" y="0"/>
            <a:ext cx="2638500" cy="51627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 flipH="1">
            <a:off x="75" y="1026150"/>
            <a:ext cx="1152300" cy="31104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WO COLUMN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756075" y="1770125"/>
            <a:ext cx="2637393" cy="3373374"/>
          </a:xfrm>
          <a:custGeom>
            <a:rect b="b" l="l" r="r" t="t"/>
            <a:pathLst>
              <a:path extrusionOk="0" h="5918200" w="708025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2102915" y="3186937"/>
            <a:ext cx="194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2319387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i="0" sz="1600">
                <a:solidFill>
                  <a:srgbClr val="F8FFF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title"/>
          </p:nvPr>
        </p:nvSpPr>
        <p:spPr>
          <a:xfrm>
            <a:off x="705000" y="2653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i="0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4749975" y="1770125"/>
            <a:ext cx="2637393" cy="3373374"/>
          </a:xfrm>
          <a:custGeom>
            <a:rect b="b" l="l" r="r" t="t"/>
            <a:pathLst>
              <a:path extrusionOk="0" h="5918200" w="708025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5096265" y="3186937"/>
            <a:ext cx="194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F8FFF5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title"/>
          </p:nvPr>
        </p:nvSpPr>
        <p:spPr>
          <a:xfrm>
            <a:off x="5312737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i="0" sz="1600">
                <a:solidFill>
                  <a:srgbClr val="F8FFF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66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BLANK SLIDE">
  <p:cSld name="CUSTOM_8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i="0"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2_2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2629800" y="1993400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200"/>
              <a:buNone/>
              <a:defRPr i="0" sz="1200">
                <a:solidFill>
                  <a:srgbClr val="C6D9B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2629800" y="1176100"/>
            <a:ext cx="3884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C6D9B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">
                <a:solidFill>
                  <a:srgbClr val="C6D9B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LE &amp; TEXT">
  <p:cSld name="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8089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i="0" sz="3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808900" y="2579800"/>
            <a:ext cx="35610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67">
          <p15:clr>
            <a:srgbClr val="F9AD4C"/>
          </p15:clr>
        </p15:guide>
        <p15:guide id="2" pos="51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13.jp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700" y="0"/>
            <a:ext cx="938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>
            <p:ph type="title"/>
          </p:nvPr>
        </p:nvSpPr>
        <p:spPr>
          <a:xfrm>
            <a:off x="271300" y="227475"/>
            <a:ext cx="8783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40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Nintendo Switch </a:t>
            </a:r>
            <a:endParaRPr sz="4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2696800" y="2077038"/>
            <a:ext cx="4273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Sales Prediction</a:t>
            </a:r>
            <a:endParaRPr/>
          </a:p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1487775" y="4186900"/>
            <a:ext cx="6429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u="sng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Team 6</a:t>
            </a:r>
            <a:r>
              <a:rPr lang="en-US" sz="22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 </a:t>
            </a:r>
            <a:r>
              <a:rPr lang="en-US" sz="2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Xinbei Jin  |  Sichun Li  |  Ze Long  |  Hongyuan Zhu</a:t>
            </a:r>
            <a:endParaRPr sz="2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Modeling - Extreme Gradient Boosting (XGB)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0" t="3735"/>
          <a:stretch/>
        </p:blipFill>
        <p:spPr>
          <a:xfrm>
            <a:off x="0" y="1064400"/>
            <a:ext cx="6507975" cy="40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65174" l="0" r="0" t="0"/>
          <a:stretch/>
        </p:blipFill>
        <p:spPr>
          <a:xfrm>
            <a:off x="6374775" y="1741225"/>
            <a:ext cx="2707550" cy="6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31008" l="0" r="0" t="40084"/>
          <a:stretch/>
        </p:blipFill>
        <p:spPr>
          <a:xfrm>
            <a:off x="6374775" y="2571750"/>
            <a:ext cx="2707550" cy="5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4">
            <a:alphaModFix/>
          </a:blip>
          <a:srcRect b="0" l="0" r="0" t="71092"/>
          <a:stretch/>
        </p:blipFill>
        <p:spPr>
          <a:xfrm>
            <a:off x="6374775" y="3231542"/>
            <a:ext cx="2707550" cy="5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2"/>
          <p:cNvGrpSpPr/>
          <p:nvPr/>
        </p:nvGrpSpPr>
        <p:grpSpPr>
          <a:xfrm>
            <a:off x="3940025" y="-2662"/>
            <a:ext cx="5203984" cy="5148834"/>
            <a:chOff x="0" y="-2650"/>
            <a:chExt cx="5203984" cy="5148834"/>
          </a:xfrm>
        </p:grpSpPr>
        <p:sp>
          <p:nvSpPr>
            <p:cNvPr id="202" name="Google Shape;202;p32"/>
            <p:cNvSpPr/>
            <p:nvPr/>
          </p:nvSpPr>
          <p:spPr>
            <a:xfrm>
              <a:off x="0" y="-2650"/>
              <a:ext cx="5203984" cy="5148834"/>
            </a:xfrm>
            <a:custGeom>
              <a:rect b="b" l="l" r="r" t="t"/>
              <a:pathLst>
                <a:path extrusionOk="0" h="5918200" w="7080250">
                  <a:moveTo>
                    <a:pt x="7080161" y="5918200"/>
                  </a:moveTo>
                  <a:lnTo>
                    <a:pt x="0" y="5918200"/>
                  </a:lnTo>
                  <a:lnTo>
                    <a:pt x="0" y="0"/>
                  </a:lnTo>
                  <a:lnTo>
                    <a:pt x="7080161" y="0"/>
                  </a:lnTo>
                  <a:lnTo>
                    <a:pt x="7080161" y="5918200"/>
                  </a:lnTo>
                  <a:close/>
                </a:path>
              </a:pathLst>
            </a:custGeom>
            <a:solidFill>
              <a:srgbClr val="00C5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>
              <a:off x="278325" y="692600"/>
              <a:ext cx="43446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Predictive Analysis</a:t>
              </a:r>
              <a:endParaRPr sz="48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——</a:t>
              </a:r>
              <a:endParaRPr sz="48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Deep</a:t>
              </a:r>
              <a:endParaRPr sz="48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 Learning</a:t>
              </a:r>
              <a:endParaRPr sz="4800">
                <a:solidFill>
                  <a:schemeClr val="lt1"/>
                </a:solidFill>
              </a:endParaRPr>
            </a:p>
          </p:txBody>
        </p:sp>
      </p:grp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25584" r="25589" t="0"/>
          <a:stretch/>
        </p:blipFill>
        <p:spPr>
          <a:xfrm>
            <a:off x="0" y="0"/>
            <a:ext cx="3947788" cy="51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Why Deep Learning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800"/>
            <a:ext cx="6695728" cy="303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953" y="1886300"/>
            <a:ext cx="2143472" cy="18755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Simulate biological neural networks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Often achieve higher performance in industrial or big data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-1225" y="440375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Feature Engineering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0" y="4403775"/>
            <a:ext cx="9225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Use current (t) and previous 2 days’ (t-1, t-2) data to forecast sales in 16 days 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0" y="1758689"/>
            <a:ext cx="3640827" cy="21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3806013" y="2459125"/>
            <a:ext cx="681900" cy="54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25" y="1813750"/>
            <a:ext cx="4457725" cy="19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Modeling - Multilayer Perceptron (MLP)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Modify the raw data to make them capable of being used by most predictive algorithms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69419" l="0" r="0" t="0"/>
          <a:stretch/>
        </p:blipFill>
        <p:spPr>
          <a:xfrm>
            <a:off x="6432700" y="1954950"/>
            <a:ext cx="3099526" cy="4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31684" l="0" r="0" t="34507"/>
          <a:stretch/>
        </p:blipFill>
        <p:spPr>
          <a:xfrm>
            <a:off x="6432700" y="2744374"/>
            <a:ext cx="3099526" cy="5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70831"/>
          <a:stretch/>
        </p:blipFill>
        <p:spPr>
          <a:xfrm>
            <a:off x="6432700" y="3433853"/>
            <a:ext cx="3099526" cy="4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0900"/>
            <a:ext cx="6432701" cy="413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Modeling - Long Short-Term Memory (LSTM)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64074" l="0" r="0" t="0"/>
          <a:stretch/>
        </p:blipFill>
        <p:spPr>
          <a:xfrm>
            <a:off x="6337800" y="1843100"/>
            <a:ext cx="2741425" cy="5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37374" l="0" r="0" t="36159"/>
          <a:stretch/>
        </p:blipFill>
        <p:spPr>
          <a:xfrm>
            <a:off x="6337800" y="2674525"/>
            <a:ext cx="2741425" cy="4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0" r="0" t="64074"/>
          <a:stretch/>
        </p:blipFill>
        <p:spPr>
          <a:xfrm>
            <a:off x="6337800" y="3358392"/>
            <a:ext cx="2741425" cy="5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0900"/>
            <a:ext cx="6432991" cy="41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>
            <a:off x="0" y="-2650"/>
            <a:ext cx="5203984" cy="5148834"/>
          </a:xfrm>
          <a:custGeom>
            <a:rect b="b" l="l" r="r" t="t"/>
            <a:pathLst>
              <a:path extrusionOk="0" h="5918200" w="708025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0" l="24417" r="24412" t="0"/>
          <a:stretch/>
        </p:blipFill>
        <p:spPr>
          <a:xfrm>
            <a:off x="5196225" y="13"/>
            <a:ext cx="3947777" cy="51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362200" y="1461325"/>
            <a:ext cx="434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Model Performance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Sensitivity Analysis Based on MAE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81725" y="4151150"/>
            <a:ext cx="4961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596575" y="1325900"/>
            <a:ext cx="5687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   XGB       MLP        LSTM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5" name="Google Shape;265;p38"/>
          <p:cNvSpPr txBox="1"/>
          <p:nvPr/>
        </p:nvSpPr>
        <p:spPr>
          <a:xfrm>
            <a:off x="21050" y="2695513"/>
            <a:ext cx="4752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weights </a:t>
            </a:r>
            <a:r>
              <a:rPr lang="en-US">
                <a:solidFill>
                  <a:schemeClr val="dk1"/>
                </a:solidFill>
              </a:rPr>
              <a:t>      0.29            0.27        0.21         0.23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2197625" y="2221850"/>
            <a:ext cx="237600" cy="6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5F53"/>
          </a:solidFill>
          <a:ln cap="flat" cmpd="sng" w="9525">
            <a:solidFill>
              <a:srgbClr val="FF5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2557775" y="2276113"/>
            <a:ext cx="278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reciprocal and normalize 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5339075" y="2863050"/>
            <a:ext cx="43467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/>
              <a:t>Final Sales Prediction for week ending on May,9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5F53"/>
                </a:solidFill>
              </a:rPr>
              <a:t>55,610</a:t>
            </a:r>
            <a:endParaRPr b="1" sz="5800">
              <a:solidFill>
                <a:srgbClr val="FF5F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00" u="sng">
              <a:solidFill>
                <a:srgbClr val="FF5F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F5F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5F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00" y="1308114"/>
            <a:ext cx="2847275" cy="16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129000" y="1789750"/>
            <a:ext cx="4644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MAE   </a:t>
            </a:r>
            <a:r>
              <a:rPr lang="en-US">
                <a:solidFill>
                  <a:schemeClr val="dk1"/>
                </a:solidFill>
              </a:rPr>
              <a:t>      </a:t>
            </a:r>
            <a:r>
              <a:rPr lang="en-US">
                <a:solidFill>
                  <a:schemeClr val="dk1"/>
                </a:solidFill>
              </a:rPr>
              <a:t>47193           52083     64821      61376</a:t>
            </a:r>
            <a:endParaRPr b="1"/>
          </a:p>
        </p:txBody>
      </p:sp>
      <p:sp>
        <p:nvSpPr>
          <p:cNvPr id="271" name="Google Shape;271;p38"/>
          <p:cNvSpPr txBox="1"/>
          <p:nvPr/>
        </p:nvSpPr>
        <p:spPr>
          <a:xfrm>
            <a:off x="75000" y="2977988"/>
            <a:ext cx="4752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Prediction</a:t>
            </a:r>
            <a:r>
              <a:rPr lang="en-US">
                <a:solidFill>
                  <a:schemeClr val="dk1"/>
                </a:solidFill>
              </a:rPr>
              <a:t>  51410         51552     57487      64076  </a:t>
            </a:r>
            <a:r>
              <a:rPr lang="en-US" sz="58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2002275" y="3123288"/>
            <a:ext cx="1015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5F53"/>
                </a:solidFill>
              </a:rPr>
              <a:t>*</a:t>
            </a:r>
            <a:endParaRPr sz="8000">
              <a:solidFill>
                <a:srgbClr val="FF5F53"/>
              </a:solidFill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2597300" y="3430788"/>
            <a:ext cx="278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9"/>
          <p:cNvGrpSpPr/>
          <p:nvPr/>
        </p:nvGrpSpPr>
        <p:grpSpPr>
          <a:xfrm>
            <a:off x="3940025" y="-2662"/>
            <a:ext cx="5203984" cy="5148834"/>
            <a:chOff x="0" y="-2650"/>
            <a:chExt cx="5203984" cy="5148834"/>
          </a:xfrm>
        </p:grpSpPr>
        <p:sp>
          <p:nvSpPr>
            <p:cNvPr id="279" name="Google Shape;279;p39"/>
            <p:cNvSpPr/>
            <p:nvPr/>
          </p:nvSpPr>
          <p:spPr>
            <a:xfrm>
              <a:off x="0" y="-2650"/>
              <a:ext cx="5203984" cy="5148834"/>
            </a:xfrm>
            <a:custGeom>
              <a:rect b="b" l="l" r="r" t="t"/>
              <a:pathLst>
                <a:path extrusionOk="0" h="5918200" w="7080250">
                  <a:moveTo>
                    <a:pt x="7080161" y="5918200"/>
                  </a:moveTo>
                  <a:lnTo>
                    <a:pt x="0" y="5918200"/>
                  </a:lnTo>
                  <a:lnTo>
                    <a:pt x="0" y="0"/>
                  </a:lnTo>
                  <a:lnTo>
                    <a:pt x="7080161" y="0"/>
                  </a:lnTo>
                  <a:lnTo>
                    <a:pt x="7080161" y="5918200"/>
                  </a:lnTo>
                  <a:close/>
                </a:path>
              </a:pathLst>
            </a:custGeom>
            <a:solidFill>
              <a:srgbClr val="00C5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9"/>
            <p:cNvSpPr txBox="1"/>
            <p:nvPr/>
          </p:nvSpPr>
          <p:spPr>
            <a:xfrm>
              <a:off x="362200" y="1461325"/>
              <a:ext cx="43446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Result Interpretation</a:t>
              </a:r>
              <a:endParaRPr sz="4800">
                <a:solidFill>
                  <a:schemeClr val="lt1"/>
                </a:solidFill>
              </a:endParaRPr>
            </a:p>
          </p:txBody>
        </p:sp>
      </p:grp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6575" l="0" r="0" t="6566"/>
          <a:stretch/>
        </p:blipFill>
        <p:spPr>
          <a:xfrm>
            <a:off x="-7750" y="0"/>
            <a:ext cx="3947781" cy="51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375" y="1054012"/>
            <a:ext cx="1006911" cy="39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54875" y="-21750"/>
            <a:ext cx="6613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Sales of 2020 + Our prediction (55610) 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950" y="1042650"/>
            <a:ext cx="5462090" cy="39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/>
        </p:nvSpPr>
        <p:spPr>
          <a:xfrm>
            <a:off x="2813192" y="0"/>
            <a:ext cx="1238580" cy="3595306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C5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577875" y="0"/>
            <a:ext cx="1238580" cy="3595306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3"/>
          <p:cNvSpPr txBox="1"/>
          <p:nvPr>
            <p:ph idx="7" type="title"/>
          </p:nvPr>
        </p:nvSpPr>
        <p:spPr>
          <a:xfrm>
            <a:off x="2308521" y="19981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>
                <a:solidFill>
                  <a:srgbClr val="F8FFF5"/>
                </a:solidFill>
              </a:rPr>
              <a:t>2</a:t>
            </a:r>
            <a:endParaRPr sz="7200">
              <a:solidFill>
                <a:srgbClr val="F8FFF5"/>
              </a:solidFill>
            </a:endParaRPr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492763" y="2955888"/>
            <a:ext cx="1408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8FFF5"/>
                </a:solidFill>
              </a:rPr>
              <a:t>Data Exploration</a:t>
            </a:r>
            <a:endParaRPr sz="1600">
              <a:solidFill>
                <a:srgbClr val="F8FFF5"/>
              </a:solidFill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5048508" y="0"/>
            <a:ext cx="1238580" cy="3595306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8FF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 txBox="1"/>
          <p:nvPr>
            <p:ph idx="6" type="title"/>
          </p:nvPr>
        </p:nvSpPr>
        <p:spPr>
          <a:xfrm>
            <a:off x="72663" y="19981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>
                <a:solidFill>
                  <a:srgbClr val="F8FFF5"/>
                </a:solidFill>
              </a:rPr>
              <a:t>1</a:t>
            </a:r>
            <a:endParaRPr sz="7200">
              <a:solidFill>
                <a:srgbClr val="F8FFF5"/>
              </a:solidFill>
            </a:endParaRPr>
          </a:p>
        </p:txBody>
      </p:sp>
      <p:sp>
        <p:nvSpPr>
          <p:cNvPr id="108" name="Google Shape;108;p23"/>
          <p:cNvSpPr txBox="1"/>
          <p:nvPr>
            <p:ph idx="8" type="title"/>
          </p:nvPr>
        </p:nvSpPr>
        <p:spPr>
          <a:xfrm>
            <a:off x="4544380" y="19981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>
                <a:solidFill>
                  <a:srgbClr val="F8FFF5"/>
                </a:solidFill>
              </a:rPr>
              <a:t>3</a:t>
            </a:r>
            <a:endParaRPr sz="7200">
              <a:solidFill>
                <a:srgbClr val="F8FFF5"/>
              </a:solidFill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7278575" y="0"/>
            <a:ext cx="1238580" cy="3595306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3"/>
          <p:cNvSpPr txBox="1"/>
          <p:nvPr>
            <p:ph idx="6" type="title"/>
          </p:nvPr>
        </p:nvSpPr>
        <p:spPr>
          <a:xfrm>
            <a:off x="6780238" y="2001897"/>
            <a:ext cx="224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>
                <a:solidFill>
                  <a:srgbClr val="F8FFF5"/>
                </a:solidFill>
              </a:rPr>
              <a:t>4</a:t>
            </a:r>
            <a:endParaRPr sz="7200">
              <a:solidFill>
                <a:srgbClr val="F8FFF5"/>
              </a:solidFill>
            </a:endParaRPr>
          </a:p>
        </p:txBody>
      </p:sp>
      <p:sp>
        <p:nvSpPr>
          <p:cNvPr id="111" name="Google Shape;111;p23"/>
          <p:cNvSpPr txBox="1"/>
          <p:nvPr>
            <p:ph idx="4" type="title"/>
          </p:nvPr>
        </p:nvSpPr>
        <p:spPr>
          <a:xfrm>
            <a:off x="2606719" y="3032763"/>
            <a:ext cx="165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8FFF5"/>
                </a:solidFill>
              </a:rPr>
              <a:t>Predictive Analysis</a:t>
            </a:r>
            <a:endParaRPr sz="1600">
              <a:solidFill>
                <a:srgbClr val="F8FFF5"/>
              </a:solidFill>
            </a:endParaRPr>
          </a:p>
        </p:txBody>
      </p:sp>
      <p:sp>
        <p:nvSpPr>
          <p:cNvPr id="112" name="Google Shape;112;p23"/>
          <p:cNvSpPr txBox="1"/>
          <p:nvPr>
            <p:ph idx="4" type="title"/>
          </p:nvPr>
        </p:nvSpPr>
        <p:spPr>
          <a:xfrm>
            <a:off x="7140850" y="2987175"/>
            <a:ext cx="1458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8FFF5"/>
                </a:solidFill>
              </a:rPr>
              <a:t>Result Interpretation</a:t>
            </a:r>
            <a:endParaRPr sz="1600">
              <a:solidFill>
                <a:srgbClr val="F8FFF5"/>
              </a:solidFill>
            </a:endParaRPr>
          </a:p>
        </p:txBody>
      </p:sp>
      <p:sp>
        <p:nvSpPr>
          <p:cNvPr id="113" name="Google Shape;113;p23"/>
          <p:cNvSpPr txBox="1"/>
          <p:nvPr>
            <p:ph idx="4" type="title"/>
          </p:nvPr>
        </p:nvSpPr>
        <p:spPr>
          <a:xfrm>
            <a:off x="4839425" y="3023631"/>
            <a:ext cx="1651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8FFF5"/>
                </a:solidFill>
              </a:rPr>
              <a:t>Model Performance</a:t>
            </a:r>
            <a:endParaRPr sz="1600">
              <a:solidFill>
                <a:srgbClr val="F8FFF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No new popular games to be released in the week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2" y="1064400"/>
            <a:ext cx="1371599" cy="223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75" y="1064400"/>
            <a:ext cx="1371600" cy="2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 rotWithShape="1">
          <a:blip r:embed="rId5">
            <a:alphaModFix/>
          </a:blip>
          <a:srcRect b="0" l="3384" r="6134" t="0"/>
          <a:stretch/>
        </p:blipFill>
        <p:spPr>
          <a:xfrm>
            <a:off x="3228600" y="1147050"/>
            <a:ext cx="5799401" cy="21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158600" y="3416850"/>
            <a:ext cx="3155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5F53"/>
                </a:solidFill>
              </a:rPr>
              <a:t>released on 20th Mar. 2020</a:t>
            </a:r>
            <a:endParaRPr b="1" sz="1700">
              <a:solidFill>
                <a:srgbClr val="FF5F5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5F53"/>
              </a:buClr>
              <a:buSzPts val="1700"/>
              <a:buChar char="-"/>
            </a:pPr>
            <a:r>
              <a:rPr b="1" lang="en-US" sz="1700">
                <a:solidFill>
                  <a:srgbClr val="FF5F53"/>
                </a:solidFill>
              </a:rPr>
              <a:t>a month ago</a:t>
            </a:r>
            <a:endParaRPr b="1" sz="1700">
              <a:solidFill>
                <a:srgbClr val="FF5F53"/>
              </a:solidFill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0" y="4403775"/>
            <a:ext cx="9225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Use current (t) and previous 2 days’ (t-1, t-2) data to forecast sales in 16 days 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7620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relatively stable sale</a:t>
            </a:r>
            <a:r>
              <a:rPr lang="en-US" sz="2000">
                <a:solidFill>
                  <a:schemeClr val="lt1"/>
                </a:solidFill>
              </a:rPr>
              <a:t>s </a:t>
            </a:r>
            <a:r>
              <a:rPr lang="en-US" sz="2000">
                <a:solidFill>
                  <a:schemeClr val="lt1"/>
                </a:solidFill>
              </a:rPr>
              <a:t>in the week ending on May 9th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8559275" y="1536150"/>
            <a:ext cx="507000" cy="697200"/>
          </a:xfrm>
          <a:prstGeom prst="rect">
            <a:avLst/>
          </a:prstGeom>
          <a:noFill/>
          <a:ln cap="flat" cmpd="sng" w="38100">
            <a:solidFill>
              <a:srgbClr val="FF5F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5925000" y="4530775"/>
            <a:ext cx="2899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4572000" y="3416850"/>
            <a:ext cx="3987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5F53"/>
                </a:solidFill>
              </a:rPr>
              <a:t>no new games released recently</a:t>
            </a:r>
            <a:endParaRPr b="1" sz="1700">
              <a:solidFill>
                <a:srgbClr val="FF5F5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-1202" y="-2175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The impact of COVID-19 on sales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013"/>
            <a:ext cx="4981200" cy="37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37" y="1658825"/>
            <a:ext cx="4449274" cy="28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100" y="1208025"/>
            <a:ext cx="3858000" cy="19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5206600" y="3460350"/>
            <a:ext cx="35610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333333"/>
                </a:solidFill>
                <a:highlight>
                  <a:srgbClr val="FCFCFC"/>
                </a:highlight>
              </a:rPr>
              <a:t>“We should start to see the Switch back in stores as early as June.”</a:t>
            </a:r>
            <a:endParaRPr sz="175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333333"/>
                </a:solidFill>
                <a:highlight>
                  <a:srgbClr val="FCFCFC"/>
                </a:highlight>
              </a:rPr>
              <a:t>(Source: </a:t>
            </a:r>
            <a:r>
              <a:rPr i="1" lang="en-US" sz="1550">
                <a:solidFill>
                  <a:srgbClr val="333333"/>
                </a:solidFill>
                <a:highlight>
                  <a:srgbClr val="FCFCFC"/>
                </a:highlight>
              </a:rPr>
              <a:t>Forbes</a:t>
            </a:r>
            <a:r>
              <a:rPr lang="en-US" sz="1550">
                <a:solidFill>
                  <a:srgbClr val="333333"/>
                </a:solidFill>
                <a:highlight>
                  <a:srgbClr val="FCFCFC"/>
                </a:highlight>
              </a:rPr>
              <a:t>, 4/20/2020)</a:t>
            </a:r>
            <a:br>
              <a:rPr lang="en-US" sz="1550">
                <a:solidFill>
                  <a:srgbClr val="333333"/>
                </a:solidFill>
                <a:highlight>
                  <a:srgbClr val="FCFCFC"/>
                </a:highlight>
              </a:rPr>
            </a:b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375" y="1054012"/>
            <a:ext cx="1006911" cy="39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148350" y="-21750"/>
            <a:ext cx="6613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Sales of 2020 + Our prediction (55610) 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950" y="1042650"/>
            <a:ext cx="5462090" cy="39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29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>
            <p:ph type="title"/>
          </p:nvPr>
        </p:nvSpPr>
        <p:spPr>
          <a:xfrm>
            <a:off x="2242650" y="2275025"/>
            <a:ext cx="4658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4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Q &amp; A</a:t>
            </a:r>
            <a:endParaRPr sz="4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p44"/>
          <p:cNvSpPr txBox="1"/>
          <p:nvPr>
            <p:ph idx="1" type="subTitle"/>
          </p:nvPr>
        </p:nvSpPr>
        <p:spPr>
          <a:xfrm>
            <a:off x="5519375" y="3818000"/>
            <a:ext cx="38370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900">
                <a:solidFill>
                  <a:schemeClr val="lt1"/>
                </a:solidFill>
              </a:rPr>
              <a:t>Team 6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>
                <a:solidFill>
                  <a:schemeClr val="lt1"/>
                </a:solidFill>
              </a:rPr>
              <a:t>Xinbei.Jin@simon.rochester.edu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>
                <a:solidFill>
                  <a:schemeClr val="lt1"/>
                </a:solidFill>
              </a:rPr>
              <a:t>Sichun.Li@simon.rochester.edu</a:t>
            </a:r>
            <a:r>
              <a:rPr lang="en-US" sz="950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>
                <a:solidFill>
                  <a:schemeClr val="lt1"/>
                </a:solidFill>
              </a:rPr>
              <a:t>Ze.Long@simon.rochester.edu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>
                <a:solidFill>
                  <a:schemeClr val="lt1"/>
                </a:solidFill>
              </a:rPr>
              <a:t>Hongyuan.Zhu@simon.rochester.edu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0" y="-2650"/>
            <a:ext cx="5203984" cy="5148834"/>
          </a:xfrm>
          <a:custGeom>
            <a:rect b="b" l="l" r="r" t="t"/>
            <a:pathLst>
              <a:path extrusionOk="0" h="5918200" w="708025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b="0" l="30321" r="18512" t="0"/>
          <a:stretch/>
        </p:blipFill>
        <p:spPr>
          <a:xfrm>
            <a:off x="5196225" y="13"/>
            <a:ext cx="3947782" cy="51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/>
        </p:nvSpPr>
        <p:spPr>
          <a:xfrm>
            <a:off x="377225" y="1582825"/>
            <a:ext cx="43446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 Data Exploration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15433"/>
          <a:stretch/>
        </p:blipFill>
        <p:spPr>
          <a:xfrm>
            <a:off x="0" y="1188322"/>
            <a:ext cx="9144001" cy="28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-2" y="0"/>
            <a:ext cx="9144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Weekly sales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in the US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 Jan 1/2018 - Apr 11/2020)</a:t>
            </a:r>
            <a:endParaRPr b="0" i="0" sz="3000" u="none" cap="none" strike="noStrike">
              <a:solidFill>
                <a:srgbClr val="4D4F40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descr="Boxart Missing"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572" y="2270172"/>
            <a:ext cx="44111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xart Missing" id="130" name="Google Shape;13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5789" y="1464384"/>
            <a:ext cx="43822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xart Missing" id="131" name="Google Shape;13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329" y="1096803"/>
            <a:ext cx="905143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xart Missing" id="132" name="Google Shape;13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5698" y="2428464"/>
            <a:ext cx="442889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xart Missing" id="133" name="Google Shape;13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7404" y="2352054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Strong time pattern: Black Friday and Christmas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Release of popular game series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Total</a:t>
            </a:r>
            <a:r>
              <a:rPr b="0" i="0" lang="en-US" sz="3000" u="none" cap="none" strike="noStrike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sales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</a:t>
            </a:r>
            <a:r>
              <a:rPr b="0" i="0" lang="en-US" sz="3000" u="none" cap="none" strike="noStrike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in the U</a:t>
            </a: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 ( Jan 1/2018 - Apr 11/2020)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Nintendo Switch outsold PS4 in the end of 2018 in the US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A close up of a map&#10;&#10;Description automatically generated"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9608"/>
          <a:stretch/>
        </p:blipFill>
        <p:spPr>
          <a:xfrm>
            <a:off x="-1" y="1080263"/>
            <a:ext cx="9144001" cy="29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25584" r="25589" t="0"/>
          <a:stretch/>
        </p:blipFill>
        <p:spPr>
          <a:xfrm>
            <a:off x="0" y="13"/>
            <a:ext cx="3947788" cy="5143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7"/>
          <p:cNvGrpSpPr/>
          <p:nvPr/>
        </p:nvGrpSpPr>
        <p:grpSpPr>
          <a:xfrm>
            <a:off x="3940025" y="-2662"/>
            <a:ext cx="5203984" cy="5148834"/>
            <a:chOff x="0" y="-2650"/>
            <a:chExt cx="5203984" cy="5148834"/>
          </a:xfrm>
        </p:grpSpPr>
        <p:sp>
          <p:nvSpPr>
            <p:cNvPr id="150" name="Google Shape;150;p27"/>
            <p:cNvSpPr/>
            <p:nvPr/>
          </p:nvSpPr>
          <p:spPr>
            <a:xfrm>
              <a:off x="0" y="-2650"/>
              <a:ext cx="5203984" cy="5148834"/>
            </a:xfrm>
            <a:custGeom>
              <a:rect b="b" l="l" r="r" t="t"/>
              <a:pathLst>
                <a:path extrusionOk="0" h="5918200" w="7080250">
                  <a:moveTo>
                    <a:pt x="7080161" y="5918200"/>
                  </a:moveTo>
                  <a:lnTo>
                    <a:pt x="0" y="5918200"/>
                  </a:lnTo>
                  <a:lnTo>
                    <a:pt x="0" y="0"/>
                  </a:lnTo>
                  <a:lnTo>
                    <a:pt x="7080161" y="0"/>
                  </a:lnTo>
                  <a:lnTo>
                    <a:pt x="7080161" y="5918200"/>
                  </a:lnTo>
                  <a:close/>
                </a:path>
              </a:pathLst>
            </a:custGeom>
            <a:solidFill>
              <a:srgbClr val="00C5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7"/>
            <p:cNvSpPr txBox="1"/>
            <p:nvPr/>
          </p:nvSpPr>
          <p:spPr>
            <a:xfrm>
              <a:off x="278325" y="692600"/>
              <a:ext cx="43446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Predictive Analysis</a:t>
              </a:r>
              <a:endParaRPr sz="48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——</a:t>
              </a:r>
              <a:endParaRPr sz="48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</a:rPr>
                <a:t>Machine Learning</a:t>
              </a:r>
              <a:endParaRPr sz="4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Feature Engineering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" y="1216800"/>
            <a:ext cx="5982672" cy="303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522" y="1462200"/>
            <a:ext cx="26574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Modify the raw data to make them capable of being used by most predictive algorithms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0" y="4403201"/>
            <a:ext cx="9146438" cy="739775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C5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Feature Engineering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Extract year, month, week, day from original date variable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Drop useless variables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83" y="1403775"/>
            <a:ext cx="3629692" cy="26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0" y="1464888"/>
            <a:ext cx="4232825" cy="24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4492038" y="2505525"/>
            <a:ext cx="681900" cy="54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0" y="0"/>
            <a:ext cx="9146438" cy="1020890"/>
          </a:xfrm>
          <a:custGeom>
            <a:rect b="b" l="l" r="r" t="t"/>
            <a:pathLst>
              <a:path extrusionOk="0" h="5918200" w="476377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FF5F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-2" y="0"/>
            <a:ext cx="9146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</a:pPr>
            <a:r>
              <a:rPr lang="en-US" sz="3000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 Modeling - Random Forest</a:t>
            </a:r>
            <a:endParaRPr sz="3000">
              <a:solidFill>
                <a:schemeClr val="l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6" y="4403786"/>
            <a:ext cx="8593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Modify the raw data to make them capable of being used by most predictive algorithms</a:t>
            </a:r>
            <a:endParaRPr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0" t="3006"/>
          <a:stretch/>
        </p:blipFill>
        <p:spPr>
          <a:xfrm>
            <a:off x="49450" y="1020900"/>
            <a:ext cx="6411176" cy="4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65902" l="0" r="0" t="0"/>
          <a:stretch/>
        </p:blipFill>
        <p:spPr>
          <a:xfrm>
            <a:off x="6371675" y="1783400"/>
            <a:ext cx="2772325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 b="33868" l="0" r="0" t="37198"/>
          <a:stretch/>
        </p:blipFill>
        <p:spPr>
          <a:xfrm>
            <a:off x="6371675" y="2571750"/>
            <a:ext cx="2772325" cy="5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71067"/>
          <a:stretch/>
        </p:blipFill>
        <p:spPr>
          <a:xfrm>
            <a:off x="6371675" y="3297500"/>
            <a:ext cx="2772325" cy="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